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435" r:id="rId5"/>
    <p:sldId id="258" r:id="rId6"/>
    <p:sldId id="2441" r:id="rId7"/>
    <p:sldId id="2439" r:id="rId8"/>
    <p:sldId id="2458" r:id="rId9"/>
    <p:sldId id="2459" r:id="rId10"/>
    <p:sldId id="2460" r:id="rId11"/>
    <p:sldId id="262" r:id="rId12"/>
    <p:sldId id="2461" r:id="rId13"/>
    <p:sldId id="2449" r:id="rId14"/>
    <p:sldId id="2450" r:id="rId15"/>
    <p:sldId id="2451" r:id="rId16"/>
    <p:sldId id="2452" r:id="rId17"/>
    <p:sldId id="2442" r:id="rId18"/>
    <p:sldId id="2443" r:id="rId19"/>
    <p:sldId id="2462" r:id="rId20"/>
    <p:sldId id="2444" r:id="rId21"/>
    <p:sldId id="2453" r:id="rId22"/>
    <p:sldId id="2446" r:id="rId23"/>
    <p:sldId id="2447" r:id="rId24"/>
    <p:sldId id="2454" r:id="rId25"/>
    <p:sldId id="24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72" d="100"/>
          <a:sy n="72" d="100"/>
        </p:scale>
        <p:origin x="66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_Buildin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daily.com/882963/aurora-place-renzo-piano-building-workshop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daily.com/882963/aurora-place-renzo-piano-building-workshop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daily.com/882963/aurora-place-renzo-piano-building-workshop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daily.com/882963/aurora-place-renzo-piano-building-workshop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daily.com/882963/aurora-place-renzo-piano-building-workshop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315" y="180300"/>
            <a:ext cx="9165535" cy="117667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Dubai Medium" panose="020B0603030403030204" pitchFamily="34" charset="-78"/>
              </a:rPr>
              <a:t>RNS Institute of technology</a:t>
            </a:r>
            <a:endParaRPr lang="en-US" sz="4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 descr="C:\Users\Admin\Documents\IMG-20161102-WA0000.jpg">
            <a:extLst>
              <a:ext uri="{FF2B5EF4-FFF2-40B4-BE49-F238E27FC236}">
                <a16:creationId xmlns:a16="http://schemas.microsoft.com/office/drawing/2014/main" id="{F6724EA2-9F0C-4189-9605-1C414B46339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38" y="244087"/>
            <a:ext cx="1044277" cy="93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:\images.jpg">
            <a:extLst>
              <a:ext uri="{FF2B5EF4-FFF2-40B4-BE49-F238E27FC236}">
                <a16:creationId xmlns:a16="http://schemas.microsoft.com/office/drawing/2014/main" id="{AA8ECFC3-4107-44AD-9E60-C44C2B1E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446" y="244086"/>
            <a:ext cx="1140516" cy="93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E76DD0-BF63-4327-8B45-FA1332DBAC0C}"/>
              </a:ext>
            </a:extLst>
          </p:cNvPr>
          <p:cNvSpPr txBox="1"/>
          <p:nvPr/>
        </p:nvSpPr>
        <p:spPr>
          <a:xfrm>
            <a:off x="1610234" y="1095365"/>
            <a:ext cx="863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Department of Information Science and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A8DC8-F328-4EAD-B2F6-95CC485B3468}"/>
              </a:ext>
            </a:extLst>
          </p:cNvPr>
          <p:cNvSpPr txBox="1"/>
          <p:nvPr/>
        </p:nvSpPr>
        <p:spPr>
          <a:xfrm>
            <a:off x="4895850" y="1985270"/>
            <a:ext cx="3105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Presentation on,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500A-0C17-4700-9B12-49C3FDD40916}"/>
              </a:ext>
            </a:extLst>
          </p:cNvPr>
          <p:cNvSpPr txBox="1"/>
          <p:nvPr/>
        </p:nvSpPr>
        <p:spPr>
          <a:xfrm>
            <a:off x="3362833" y="2468413"/>
            <a:ext cx="513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Web Technologies mini project titled</a:t>
            </a:r>
            <a:r>
              <a:rPr lang="en-IN" b="1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911979-0675-4FC4-ACA2-C57F3E4EB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125" y="3124675"/>
            <a:ext cx="11171837" cy="1354122"/>
          </a:xfrm>
        </p:spPr>
        <p:txBody>
          <a:bodyPr>
            <a:no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FUND INVESTMENT COMPANY WEBSITE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384B0-6A5D-40EB-87DA-EB844052B85F}"/>
              </a:ext>
            </a:extLst>
          </p:cNvPr>
          <p:cNvSpPr txBox="1"/>
          <p:nvPr/>
        </p:nvSpPr>
        <p:spPr>
          <a:xfrm>
            <a:off x="257175" y="5143500"/>
            <a:ext cx="319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Under the guidance of,</a:t>
            </a:r>
          </a:p>
          <a:p>
            <a:r>
              <a:rPr lang="en-IN" sz="2000" dirty="0">
                <a:solidFill>
                  <a:schemeClr val="bg1"/>
                </a:solidFill>
              </a:rPr>
              <a:t>Mrs. Sowmya S K</a:t>
            </a:r>
          </a:p>
          <a:p>
            <a:r>
              <a:rPr lang="en-IN" sz="2000" dirty="0">
                <a:solidFill>
                  <a:schemeClr val="bg1"/>
                </a:solidFill>
              </a:rPr>
              <a:t>Assistant Professor,</a:t>
            </a:r>
          </a:p>
          <a:p>
            <a:r>
              <a:rPr lang="en-IN" sz="2000" dirty="0">
                <a:solidFill>
                  <a:schemeClr val="bg1"/>
                </a:solidFill>
              </a:rPr>
              <a:t>Dept of ISE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3DDF1A-0588-4E0C-A601-B937BFDF13CB}"/>
              </a:ext>
            </a:extLst>
          </p:cNvPr>
          <p:cNvSpPr txBox="1"/>
          <p:nvPr/>
        </p:nvSpPr>
        <p:spPr>
          <a:xfrm>
            <a:off x="8001000" y="5347136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By,</a:t>
            </a:r>
          </a:p>
          <a:p>
            <a:r>
              <a:rPr lang="en-IN" sz="2000" dirty="0">
                <a:solidFill>
                  <a:schemeClr val="bg1"/>
                </a:solidFill>
              </a:rPr>
              <a:t>TILAKRAJ S.RAO            (1RN17IS109)</a:t>
            </a:r>
          </a:p>
          <a:p>
            <a:r>
              <a:rPr lang="en-IN" sz="2000" dirty="0">
                <a:solidFill>
                  <a:schemeClr val="bg1"/>
                </a:solidFill>
              </a:rPr>
              <a:t>SMRUTHY V                   (1RN17IS119)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07140-8558-4A25-B5FC-0FBA7F1B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BA9E7-E49D-4EA4-8811-C8B23AD8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823913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+mn-lt"/>
              </a:rPr>
              <a:t>pseudocode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36A431-6913-4CFA-A0ED-23458C1D0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60" t="8691" r="9065" b="6531"/>
          <a:stretch/>
        </p:blipFill>
        <p:spPr>
          <a:xfrm>
            <a:off x="225287" y="823912"/>
            <a:ext cx="11622156" cy="6034087"/>
          </a:xfrm>
        </p:spPr>
      </p:pic>
    </p:spTree>
    <p:extLst>
      <p:ext uri="{BB962C8B-B14F-4D97-AF65-F5344CB8AC3E}">
        <p14:creationId xmlns:p14="http://schemas.microsoft.com/office/powerpoint/2010/main" val="87906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D433C0-BB78-4D9B-8E20-27C1EC29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400F66-C944-4E02-97E3-A2C7FE19D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25" t="6918" r="3418" b="41979"/>
          <a:stretch/>
        </p:blipFill>
        <p:spPr>
          <a:xfrm>
            <a:off x="132522" y="1020416"/>
            <a:ext cx="11860695" cy="51948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C558F2-89EE-4920-A7A3-B72B2DDE00B1}"/>
              </a:ext>
            </a:extLst>
          </p:cNvPr>
          <p:cNvSpPr txBox="1"/>
          <p:nvPr/>
        </p:nvSpPr>
        <p:spPr>
          <a:xfrm>
            <a:off x="330506" y="198304"/>
            <a:ext cx="8119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</a:t>
            </a:r>
            <a:r>
              <a:rPr lang="en-IN" sz="2800" b="1" dirty="0"/>
              <a:t>nitSearch() : </a:t>
            </a:r>
          </a:p>
        </p:txBody>
      </p:sp>
    </p:spTree>
    <p:extLst>
      <p:ext uri="{BB962C8B-B14F-4D97-AF65-F5344CB8AC3E}">
        <p14:creationId xmlns:p14="http://schemas.microsoft.com/office/powerpoint/2010/main" val="299001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3E487-7747-4ED9-9507-23FDA6E9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9F322-17C1-4576-BD48-51DA4A80FB39}"/>
              </a:ext>
            </a:extLst>
          </p:cNvPr>
          <p:cNvSpPr txBox="1"/>
          <p:nvPr/>
        </p:nvSpPr>
        <p:spPr>
          <a:xfrm>
            <a:off x="198783" y="24572"/>
            <a:ext cx="840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CSS</a:t>
            </a:r>
            <a:endParaRPr lang="en-IN" sz="28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982D16-7589-43E2-A8AB-4485510EC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94" t="6032" r="19861" b="13620"/>
          <a:stretch/>
        </p:blipFill>
        <p:spPr>
          <a:xfrm>
            <a:off x="291547" y="675861"/>
            <a:ext cx="11370365" cy="5792441"/>
          </a:xfrm>
        </p:spPr>
      </p:pic>
    </p:spTree>
    <p:extLst>
      <p:ext uri="{BB962C8B-B14F-4D97-AF65-F5344CB8AC3E}">
        <p14:creationId xmlns:p14="http://schemas.microsoft.com/office/powerpoint/2010/main" val="819424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7078" y="2407149"/>
            <a:ext cx="3785222" cy="173830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snapshots</a:t>
            </a:r>
            <a:endParaRPr lang="en-US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7D7B48-B369-4888-9818-A1F822A56D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4BD584-A65A-4C59-8BA9-7C4AEA3B9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62566" y="239951"/>
            <a:ext cx="3138985" cy="865518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260608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FEEC37-C828-4ECF-8FEC-2BF881880560}"/>
              </a:ext>
            </a:extLst>
          </p:cNvPr>
          <p:cNvSpPr txBox="1"/>
          <p:nvPr/>
        </p:nvSpPr>
        <p:spPr>
          <a:xfrm>
            <a:off x="462708" y="0"/>
            <a:ext cx="1078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Home page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6C7E8A0-756D-418E-A7F8-6003694283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223" t="13876" r="271" b="3940"/>
          <a:stretch/>
        </p:blipFill>
        <p:spPr>
          <a:xfrm>
            <a:off x="1" y="709684"/>
            <a:ext cx="12192000" cy="6148316"/>
          </a:xfrm>
        </p:spPr>
      </p:pic>
    </p:spTree>
    <p:extLst>
      <p:ext uri="{BB962C8B-B14F-4D97-AF65-F5344CB8AC3E}">
        <p14:creationId xmlns:p14="http://schemas.microsoft.com/office/powerpoint/2010/main" val="174459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62B8959-AE74-4671-8B0A-FDE27DAC245C}"/>
              </a:ext>
            </a:extLst>
          </p:cNvPr>
          <p:cNvSpPr txBox="1"/>
          <p:nvPr/>
        </p:nvSpPr>
        <p:spPr>
          <a:xfrm>
            <a:off x="209320" y="137793"/>
            <a:ext cx="5133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Portfolio Section: 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C2104-4674-4559-AA17-3A1F7063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1206815"/>
            <a:ext cx="9144793" cy="44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5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90417EF-1C70-4BE0-88A8-F559B90930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4" t="12560" r="24" b="5324"/>
          <a:stretch/>
        </p:blipFill>
        <p:spPr>
          <a:xfrm>
            <a:off x="675859" y="371062"/>
            <a:ext cx="11078819" cy="6858000"/>
          </a:xfrm>
        </p:spPr>
      </p:pic>
    </p:spTree>
    <p:extLst>
      <p:ext uri="{BB962C8B-B14F-4D97-AF65-F5344CB8AC3E}">
        <p14:creationId xmlns:p14="http://schemas.microsoft.com/office/powerpoint/2010/main" val="114879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E66F6-10E5-44C7-BE6C-F824FD91E6BE}"/>
              </a:ext>
            </a:extLst>
          </p:cNvPr>
          <p:cNvSpPr txBox="1"/>
          <p:nvPr/>
        </p:nvSpPr>
        <p:spPr>
          <a:xfrm>
            <a:off x="209320" y="0"/>
            <a:ext cx="7513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Notifications AND News :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4FC5819-BC03-49EE-B2D9-7B0C749E48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4" t="13720" r="24" b="5701"/>
          <a:stretch/>
        </p:blipFill>
        <p:spPr>
          <a:xfrm>
            <a:off x="0" y="1139687"/>
            <a:ext cx="12192000" cy="5526157"/>
          </a:xfrm>
        </p:spPr>
      </p:pic>
    </p:spTree>
    <p:extLst>
      <p:ext uri="{BB962C8B-B14F-4D97-AF65-F5344CB8AC3E}">
        <p14:creationId xmlns:p14="http://schemas.microsoft.com/office/powerpoint/2010/main" val="3853852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3D14CC-E5D3-4714-B664-DD1F0524EEB7}"/>
              </a:ext>
            </a:extLst>
          </p:cNvPr>
          <p:cNvSpPr txBox="1"/>
          <p:nvPr/>
        </p:nvSpPr>
        <p:spPr>
          <a:xfrm>
            <a:off x="154236" y="110169"/>
            <a:ext cx="717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TEAM  :</a:t>
            </a:r>
            <a:endParaRPr lang="en-IN" sz="2800" b="1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A8A269A-4FD5-4C4A-9500-C4DCB93905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4" t="12501" r="4655" b="5954"/>
          <a:stretch/>
        </p:blipFill>
        <p:spPr>
          <a:xfrm>
            <a:off x="0" y="821635"/>
            <a:ext cx="11627196" cy="5592417"/>
          </a:xfrm>
        </p:spPr>
      </p:pic>
    </p:spTree>
    <p:extLst>
      <p:ext uri="{BB962C8B-B14F-4D97-AF65-F5344CB8AC3E}">
        <p14:creationId xmlns:p14="http://schemas.microsoft.com/office/powerpoint/2010/main" val="878017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98AF02F-1B0C-4CE5-B7CD-FA428C011A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62" t="20291" r="1110" b="7053"/>
          <a:stretch/>
        </p:blipFill>
        <p:spPr>
          <a:xfrm>
            <a:off x="0" y="145773"/>
            <a:ext cx="12192000" cy="6268279"/>
          </a:xfrm>
        </p:spPr>
      </p:pic>
    </p:spTree>
    <p:extLst>
      <p:ext uri="{BB962C8B-B14F-4D97-AF65-F5344CB8AC3E}">
        <p14:creationId xmlns:p14="http://schemas.microsoft.com/office/powerpoint/2010/main" val="344412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5619750" cy="68580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619750" cy="6882713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BF65F-A42E-4554-B2FF-4143D0A67C6E}"/>
              </a:ext>
            </a:extLst>
          </p:cNvPr>
          <p:cNvSpPr txBox="1"/>
          <p:nvPr/>
        </p:nvSpPr>
        <p:spPr>
          <a:xfrm>
            <a:off x="476250" y="6858000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en.wikipedia.org/wiki/GE_Buildin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2387D1-DFDA-46C3-A0FB-711BC2A5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784" y="244305"/>
            <a:ext cx="5251450" cy="822496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+mn-lt"/>
              </a:rPr>
              <a:t>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D185C-8C20-4E1D-A2E2-C1F7B99FE365}"/>
              </a:ext>
            </a:extLst>
          </p:cNvPr>
          <p:cNvSpPr txBox="1"/>
          <p:nvPr/>
        </p:nvSpPr>
        <p:spPr>
          <a:xfrm>
            <a:off x="6096000" y="1066801"/>
            <a:ext cx="5619750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Objectives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 Frontend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 Backend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Functionalities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Hardware and Software Requirements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Pseudocode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Snapshots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Conclusion and 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B875B-D328-4281-B643-9435BD6AAC49}"/>
              </a:ext>
            </a:extLst>
          </p:cNvPr>
          <p:cNvSpPr txBox="1"/>
          <p:nvPr/>
        </p:nvSpPr>
        <p:spPr>
          <a:xfrm>
            <a:off x="374573" y="154236"/>
            <a:ext cx="7832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Reach Us: </a:t>
            </a:r>
            <a:endParaRPr lang="en-IN" sz="2800" b="1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3F546B5-D5E9-4B36-95CC-B9AFCACE9F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4" t="14879" r="7846" b="5893"/>
          <a:stretch/>
        </p:blipFill>
        <p:spPr>
          <a:xfrm>
            <a:off x="0" y="154236"/>
            <a:ext cx="12192000" cy="6703764"/>
          </a:xfrm>
        </p:spPr>
      </p:pic>
    </p:spTree>
    <p:extLst>
      <p:ext uri="{BB962C8B-B14F-4D97-AF65-F5344CB8AC3E}">
        <p14:creationId xmlns:p14="http://schemas.microsoft.com/office/powerpoint/2010/main" val="3823428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B7D14F-EF12-4DA5-959B-49037CF1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800" b="1" dirty="0">
                <a:latin typeface="+mn-lt"/>
              </a:rPr>
              <a:t>Conclusions and future enhancements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925C7-5A37-4DBE-9D95-E5DC6D91A4D1}"/>
              </a:ext>
            </a:extLst>
          </p:cNvPr>
          <p:cNvSpPr txBox="1"/>
          <p:nvPr/>
        </p:nvSpPr>
        <p:spPr>
          <a:xfrm>
            <a:off x="594519" y="1101687"/>
            <a:ext cx="10719804" cy="492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Open Sans"/>
              </a:rPr>
              <a:t>H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elps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/>
              </a:rPr>
              <a:t>companies especially early-stage startups to develop their business both organically and  corporately and  with best management practices.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assists in getting Investment advice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helps companies to grow from an early stage to a Big giant.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000" b="1" dirty="0"/>
              <a:t>Future Enhancements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can Use a Machine Learning Algorithms in backend to take decisions like whether to invest in a particular company  or not on the basis of its market shares and its profits and losses in previous years .</a:t>
            </a:r>
            <a:endParaRPr lang="en-IN" sz="2000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of  Dropbox for the documentation to upload online 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Use a checker which results in selection of good companies with better innovative ideas.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11139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8" y="4691682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03D516-CDAB-4959-97CF-10E2CEB9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9B5AAE-86D6-48E2-A895-0E7132F9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>
                <a:latin typeface="+mn-lt"/>
              </a:rPr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84E2B-ACFC-49FF-8400-584C1536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975" y="1189039"/>
            <a:ext cx="9315449" cy="4987924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>
                <a:solidFill>
                  <a:srgbClr val="202124"/>
                </a:solidFill>
                <a:latin typeface="Franklin Gothic Book" panose="020B0503020102020204" pitchFamily="34" charset="0"/>
              </a:rPr>
              <a:t>I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nvestment company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is a 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company (corporation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, business trust, partnership, or limited liability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 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company) that issues securities and is primarily engaged in the business of investing 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in securities.</a:t>
            </a:r>
            <a:r>
              <a:rPr lang="en-US" sz="20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solidFill>
                  <a:srgbClr val="202124"/>
                </a:solidFill>
                <a:latin typeface="Franklin Gothic Book" panose="020B0503020102020204" pitchFamily="34" charset="0"/>
              </a:rPr>
              <a:t>I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t's a platform where companies and startups can share there innovative ideas to get the funds for their companies.</a:t>
            </a:r>
          </a:p>
          <a:p>
            <a:r>
              <a:rPr lang="en-US" sz="2000" dirty="0">
                <a:solidFill>
                  <a:srgbClr val="202124"/>
                </a:solidFill>
                <a:latin typeface="Franklin Gothic Book" panose="020B0503020102020204" pitchFamily="34" charset="0"/>
              </a:rPr>
              <a:t>It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 invests the money it receives from investors on a collective basis, and each investor shares in the profits and losses in proportion to the investor's interest in the investment company.</a:t>
            </a:r>
            <a:endParaRPr lang="en-IN" sz="2000" dirty="0">
              <a:latin typeface="Franklin Gothic Book" panose="020B0503020102020204" pitchFamily="34" charset="0"/>
            </a:endParaRPr>
          </a:p>
          <a:p>
            <a:r>
              <a:rPr lang="en-US" sz="2000" b="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An 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investment fund 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provides a broader selection of 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investment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 opportunities, greater management expertise, and lower 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investment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 fees that investors might be able to obtain on their own. Types of 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investment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 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funds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 include 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mutual funds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, exchange-traded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 funds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, money market 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funds, and hedge funds.</a:t>
            </a:r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9392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805"/>
          <a:stretch/>
        </p:blipFill>
        <p:spPr>
          <a:xfrm>
            <a:off x="1" y="0"/>
            <a:ext cx="5953126" cy="685799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4715"/>
            <a:ext cx="5953126" cy="6857999"/>
          </a:xfrm>
          <a:prstGeom prst="parallelogram">
            <a:avLst>
              <a:gd name="adj" fmla="val 2487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61950"/>
            <a:ext cx="5687291" cy="1410302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+mn-lt"/>
              </a:rPr>
              <a:t>Objectives of the project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872EB-977E-42A2-AD78-5C6321DEB57A}"/>
              </a:ext>
            </a:extLst>
          </p:cNvPr>
          <p:cNvSpPr txBox="1"/>
          <p:nvPr/>
        </p:nvSpPr>
        <p:spPr>
          <a:xfrm>
            <a:off x="6238874" y="1841241"/>
            <a:ext cx="53103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Providing an </a:t>
            </a:r>
            <a:r>
              <a:rPr lang="en-IN" sz="2000" b="1" dirty="0"/>
              <a:t>online 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platform </a:t>
            </a:r>
            <a:r>
              <a:rPr lang="en-US" sz="2000" i="0" dirty="0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where companies and startups can share there innovative ideas to get the funds for their companies.</a:t>
            </a:r>
            <a:endParaRPr lang="en-IN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To reduce the manual work in maintaining and updating the Investment details.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Increasing the efficiency of profit, loss record management using some algorithms.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Decrease the time required to contact and share the project details, ideas , objectives of respective company to the investors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To make the system more secure by creating different portals for different type of selector(education , IT sector , Healthcare , industrials ,finance etc) for different companies 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805"/>
          <a:stretch/>
        </p:blipFill>
        <p:spPr>
          <a:xfrm>
            <a:off x="1" y="0"/>
            <a:ext cx="5953126" cy="685799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4715"/>
            <a:ext cx="5953126" cy="6857999"/>
          </a:xfrm>
          <a:prstGeom prst="parallelogram">
            <a:avLst>
              <a:gd name="adj" fmla="val 2487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649" y="123411"/>
            <a:ext cx="5687291" cy="1410302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+mn-lt"/>
              </a:rPr>
              <a:t>FRONTEND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872EB-977E-42A2-AD78-5C6321DEB57A}"/>
              </a:ext>
            </a:extLst>
          </p:cNvPr>
          <p:cNvSpPr txBox="1"/>
          <p:nvPr/>
        </p:nvSpPr>
        <p:spPr>
          <a:xfrm>
            <a:off x="6238873" y="548519"/>
            <a:ext cx="5310395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Book" panose="020B0503020102020204" pitchFamily="34" charset="0"/>
              </a:rPr>
              <a:t>Frontend plays a major part in our project, this visualizes the way website looks, frontend development includes designing the web page using </a:t>
            </a:r>
            <a:r>
              <a:rPr lang="en-US" sz="1600" b="1" dirty="0">
                <a:latin typeface="Franklin Gothic Book" panose="020B0503020102020204" pitchFamily="34" charset="0"/>
              </a:rPr>
              <a:t>HTML, CSS ,Bootstrap.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Book" panose="020B0503020102020204" pitchFamily="34" charset="0"/>
              </a:rPr>
              <a:t> Frontend has always been an important factor in making people get interested in the content that is to be displayed in the website. This provides a </a:t>
            </a:r>
            <a:r>
              <a:rPr lang="en-US" sz="1600" b="1" dirty="0">
                <a:latin typeface="Franklin Gothic Book" panose="020B0503020102020204" pitchFamily="34" charset="0"/>
              </a:rPr>
              <a:t>graphical interface</a:t>
            </a:r>
            <a:r>
              <a:rPr lang="en-US" sz="1600" dirty="0">
                <a:latin typeface="Franklin Gothic Book" panose="020B0503020102020204" pitchFamily="34" charset="0"/>
              </a:rPr>
              <a:t> to the user.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Book" panose="020B0503020102020204" pitchFamily="34" charset="0"/>
              </a:rPr>
              <a:t>There are multiple front end technologies present in the industry right now but the basic foundation always start from HTML, 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Book" panose="020B0503020102020204" pitchFamily="34" charset="0"/>
              </a:rPr>
              <a:t>The Frontend technologies used to accomplish our project are :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600" dirty="0">
                <a:latin typeface="Franklin Gothic Book" panose="020B0503020102020204" pitchFamily="34" charset="0"/>
              </a:rPr>
              <a:t>	- HTML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600" dirty="0">
                <a:latin typeface="Franklin Gothic Book" panose="020B0503020102020204" pitchFamily="34" charset="0"/>
              </a:rPr>
              <a:t>	- CSS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600" dirty="0">
                <a:latin typeface="Franklin Gothic Book" panose="020B0503020102020204" pitchFamily="34" charset="0"/>
              </a:rPr>
              <a:t>	- BOOTSTRAP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2316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805"/>
          <a:stretch/>
        </p:blipFill>
        <p:spPr>
          <a:xfrm>
            <a:off x="1" y="0"/>
            <a:ext cx="5953126" cy="685799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4715"/>
            <a:ext cx="5953126" cy="6857999"/>
          </a:xfrm>
          <a:prstGeom prst="parallelogram">
            <a:avLst>
              <a:gd name="adj" fmla="val 2487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649" y="123411"/>
            <a:ext cx="5687291" cy="1410302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+mn-lt"/>
              </a:rPr>
              <a:t>FRONTEND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872EB-977E-42A2-AD78-5C6321DEB57A}"/>
              </a:ext>
            </a:extLst>
          </p:cNvPr>
          <p:cNvSpPr txBox="1"/>
          <p:nvPr/>
        </p:nvSpPr>
        <p:spPr>
          <a:xfrm>
            <a:off x="6238873" y="548519"/>
            <a:ext cx="5310395" cy="626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Book" panose="020B0503020102020204" pitchFamily="34" charset="0"/>
              </a:rPr>
              <a:t>HTML stands for Hypertext markup language </a:t>
            </a:r>
            <a:r>
              <a:rPr lang="en-US" sz="1600" b="1" dirty="0">
                <a:latin typeface="Franklin Gothic Book" panose="020B0503020102020204" pitchFamily="34" charset="0"/>
              </a:rPr>
              <a:t>provides</a:t>
            </a:r>
            <a:r>
              <a:rPr lang="en-US" sz="1600" dirty="0">
                <a:latin typeface="Franklin Gothic Book" panose="020B0503020102020204" pitchFamily="34" charset="0"/>
              </a:rPr>
              <a:t> a standard markup language for </a:t>
            </a:r>
            <a:r>
              <a:rPr lang="en-US" sz="1600" b="1" dirty="0">
                <a:latin typeface="Franklin Gothic Book" panose="020B0503020102020204" pitchFamily="34" charset="0"/>
              </a:rPr>
              <a:t>documents</a:t>
            </a:r>
            <a:r>
              <a:rPr lang="en-US" sz="1600" dirty="0">
                <a:latin typeface="Franklin Gothic Book" panose="020B0503020102020204" pitchFamily="34" charset="0"/>
              </a:rPr>
              <a:t> that have to be displayed on the browser. HTML can be assisted by CSS, JS for helping in design formats.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Book" panose="020B0503020102020204" pitchFamily="34" charset="0"/>
              </a:rPr>
              <a:t>CSS (Cascading Style Sheets), this helps for </a:t>
            </a:r>
            <a:r>
              <a:rPr lang="en-US" sz="1600" b="1" dirty="0">
                <a:latin typeface="Franklin Gothic Book" panose="020B0503020102020204" pitchFamily="34" charset="0"/>
              </a:rPr>
              <a:t>designing</a:t>
            </a:r>
            <a:r>
              <a:rPr lang="en-US" sz="1600" dirty="0">
                <a:latin typeface="Franklin Gothic Book" panose="020B0503020102020204" pitchFamily="34" charset="0"/>
              </a:rPr>
              <a:t> the basic HTML pages, this can be in the form of </a:t>
            </a:r>
            <a:r>
              <a:rPr lang="en-US" sz="1600" b="1" dirty="0">
                <a:latin typeface="Franklin Gothic Book" panose="020B0503020102020204" pitchFamily="34" charset="0"/>
              </a:rPr>
              <a:t>background styling, content styling , spacing and also using hover effects </a:t>
            </a:r>
            <a:r>
              <a:rPr lang="en-US" sz="1600" dirty="0">
                <a:latin typeface="Franklin Gothic Book" panose="020B0503020102020204" pitchFamily="34" charset="0"/>
              </a:rPr>
              <a:t>and many more.CSS can be used by using classes or Id’s within the html page.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Book" panose="020B0503020102020204" pitchFamily="34" charset="0"/>
              </a:rPr>
              <a:t>Bootstrap is a </a:t>
            </a:r>
            <a:r>
              <a:rPr lang="en-US" sz="1600" b="1" dirty="0">
                <a:latin typeface="Franklin Gothic Book" panose="020B0503020102020204" pitchFamily="34" charset="0"/>
              </a:rPr>
              <a:t>free and open-source CSS framework </a:t>
            </a:r>
            <a:r>
              <a:rPr lang="en-US" sz="1600" dirty="0">
                <a:latin typeface="Franklin Gothic Book" panose="020B0503020102020204" pitchFamily="34" charset="0"/>
              </a:rPr>
              <a:t>directed at responsive, mobile-first front-end web development. </a:t>
            </a:r>
            <a:r>
              <a:rPr lang="en-US" sz="1600" b="1" dirty="0">
                <a:latin typeface="Franklin Gothic Book" panose="020B0503020102020204" pitchFamily="34" charset="0"/>
              </a:rPr>
              <a:t>It contains CSS- and JavaScript-based design templates</a:t>
            </a:r>
            <a:r>
              <a:rPr lang="en-US" sz="1600" dirty="0">
                <a:latin typeface="Franklin Gothic Book" panose="020B0503020102020204" pitchFamily="34" charset="0"/>
              </a:rPr>
              <a:t> for typography, forms, buttons, navigation and other interface components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9609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805"/>
          <a:stretch/>
        </p:blipFill>
        <p:spPr>
          <a:xfrm>
            <a:off x="1" y="0"/>
            <a:ext cx="5953126" cy="685799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4715"/>
            <a:ext cx="5953126" cy="6857999"/>
          </a:xfrm>
          <a:prstGeom prst="parallelogram">
            <a:avLst>
              <a:gd name="adj" fmla="val 2487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649" y="123411"/>
            <a:ext cx="5687291" cy="1410302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+mn-lt"/>
              </a:rPr>
              <a:t>BACKEND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872EB-977E-42A2-AD78-5C6321DEB57A}"/>
              </a:ext>
            </a:extLst>
          </p:cNvPr>
          <p:cNvSpPr txBox="1"/>
          <p:nvPr/>
        </p:nvSpPr>
        <p:spPr>
          <a:xfrm>
            <a:off x="6238873" y="548519"/>
            <a:ext cx="53103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We have used backend as </a:t>
            </a:r>
            <a:r>
              <a:rPr lang="en-US" sz="20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PHP AND JAVASCRIPT</a:t>
            </a:r>
            <a:r>
              <a:rPr lang="en-US" sz="2000" dirty="0">
                <a:latin typeface="Franklin Gothic Book" panose="020B0503020102020204" pitchFamily="34" charset="0"/>
              </a:rPr>
              <a:t> as the main components. This always helps to easily store the data in the backend and retrieve it in whenever necessary, backend technology.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 (Hypertext Preprocessor) is a widely-used open source general-purpose scripting language that is especially suited for web development and can be embedded into HTML.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571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9038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>
                <a:latin typeface="+mn-lt"/>
              </a:rPr>
              <a:t>HARDWARE AND SOFTWARE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371600"/>
            <a:ext cx="5157787" cy="76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/>
              <a:t>HARDWARE REQUIREMENTS: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6400" y="2355272"/>
            <a:ext cx="5283199" cy="1717964"/>
          </a:xfrm>
        </p:spPr>
        <p:txBody>
          <a:bodyPr>
            <a:normAutofit fontScale="62500" lnSpcReduction="20000"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64 / 32 BIT CPU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I5  /  I3 PROCESSOR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3 / 2 GB RAM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500 GB MEMORY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0" indent="0">
              <a:buClr>
                <a:schemeClr val="bg1"/>
              </a:buClr>
              <a:buNone/>
            </a:pPr>
            <a:endParaRPr lang="en-US" sz="2400" dirty="0"/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282" y="1189038"/>
            <a:ext cx="5750718" cy="9334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/>
              <a:t>SOFTWARE REQUIREMENTS: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6081" y="2355272"/>
            <a:ext cx="5183188" cy="450272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OPERATING SYSTEM(Windows 10)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PHP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HTML5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CSS3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BROWSER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805"/>
          <a:stretch/>
        </p:blipFill>
        <p:spPr>
          <a:xfrm>
            <a:off x="1" y="0"/>
            <a:ext cx="5953126" cy="685799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4715"/>
            <a:ext cx="5953126" cy="6857999"/>
          </a:xfrm>
          <a:prstGeom prst="parallelogram">
            <a:avLst>
              <a:gd name="adj" fmla="val 24870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649" y="123411"/>
            <a:ext cx="5687291" cy="1410302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+mn-lt"/>
              </a:rPr>
              <a:t>FUNCTIONALITIES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872EB-977E-42A2-AD78-5C6321DEB57A}"/>
              </a:ext>
            </a:extLst>
          </p:cNvPr>
          <p:cNvSpPr txBox="1"/>
          <p:nvPr/>
        </p:nvSpPr>
        <p:spPr>
          <a:xfrm>
            <a:off x="6095999" y="24715"/>
            <a:ext cx="5310395" cy="652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 (Body)"/>
                <a:ea typeface="Times New Roman" panose="02020603050405020304" pitchFamily="18" charset="0"/>
              </a:rPr>
              <a:t>Functional Requirements defines the internal working of the software, i.e..</a:t>
            </a:r>
            <a:r>
              <a:rPr lang="en-US" dirty="0"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Calibri (Body)"/>
                <a:ea typeface="Times New Roman" panose="02020603050405020304" pitchFamily="18" charset="0"/>
              </a:rPr>
              <a:t>the calculations, technical details, data manipulation and processing and other specific functionality.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 (Body)"/>
                <a:ea typeface="Times New Roman" panose="02020603050405020304" pitchFamily="18" charset="0"/>
              </a:rPr>
              <a:t>The following are the </a:t>
            </a:r>
            <a:r>
              <a:rPr lang="en-US" b="1" dirty="0">
                <a:effectLst/>
                <a:latin typeface="Calibri (Body)"/>
                <a:ea typeface="Times New Roman" panose="02020603050405020304" pitchFamily="18" charset="0"/>
              </a:rPr>
              <a:t>Functionalities</a:t>
            </a:r>
            <a:r>
              <a:rPr lang="en-US" dirty="0">
                <a:effectLst/>
                <a:latin typeface="Calibri (Body)"/>
                <a:ea typeface="Times New Roman" panose="02020603050405020304" pitchFamily="18" charset="0"/>
              </a:rPr>
              <a:t> :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latin typeface="Calibri (Body)"/>
                <a:ea typeface="Times New Roman" panose="02020603050405020304" pitchFamily="18" charset="0"/>
              </a:rPr>
              <a:t>Companies can reach us using this platform.</a:t>
            </a:r>
          </a:p>
          <a:p>
            <a:pPr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 (Body)"/>
                <a:ea typeface="Times New Roman" panose="02020603050405020304" pitchFamily="18" charset="0"/>
              </a:rPr>
              <a:t>     Companies can share their ideas .</a:t>
            </a:r>
          </a:p>
          <a:p>
            <a:pPr>
              <a:lnSpc>
                <a:spcPct val="170000"/>
              </a:lnSpc>
              <a:buFont typeface="+mj-lt"/>
              <a:buAutoNum type="arabicPeriod"/>
            </a:pPr>
            <a:r>
              <a:rPr lang="en-IN" i="0" dirty="0">
                <a:solidFill>
                  <a:srgbClr val="242424"/>
                </a:solidFill>
                <a:effectLst/>
                <a:latin typeface="Calibri (Body)"/>
              </a:rPr>
              <a:t>     Can get investment strategies / advice .</a:t>
            </a:r>
          </a:p>
          <a:p>
            <a:pPr>
              <a:lnSpc>
                <a:spcPct val="170000"/>
              </a:lnSpc>
              <a:buFont typeface="+mj-lt"/>
              <a:buAutoNum type="arabicPeriod"/>
            </a:pPr>
            <a:r>
              <a:rPr lang="en-IN" dirty="0">
                <a:solidFill>
                  <a:srgbClr val="242424"/>
                </a:solidFill>
                <a:latin typeface="Calibri (Body)"/>
              </a:rPr>
              <a:t>     Provides a platform to the companies which   </a:t>
            </a:r>
          </a:p>
          <a:p>
            <a:pPr>
              <a:lnSpc>
                <a:spcPct val="170000"/>
              </a:lnSpc>
            </a:pPr>
            <a:r>
              <a:rPr lang="en-IN" dirty="0">
                <a:solidFill>
                  <a:srgbClr val="242424"/>
                </a:solidFill>
                <a:latin typeface="Calibri (Body)"/>
              </a:rPr>
              <a:t>         are having a  large vision about where they</a:t>
            </a:r>
          </a:p>
          <a:p>
            <a:pPr>
              <a:lnSpc>
                <a:spcPct val="170000"/>
              </a:lnSpc>
            </a:pPr>
            <a:r>
              <a:rPr lang="en-IN" i="0" dirty="0">
                <a:solidFill>
                  <a:srgbClr val="242424"/>
                </a:solidFill>
                <a:effectLst/>
                <a:latin typeface="Calibri (Body)"/>
              </a:rPr>
              <a:t>         </a:t>
            </a:r>
            <a:r>
              <a:rPr lang="en-IN" dirty="0">
                <a:solidFill>
                  <a:srgbClr val="242424"/>
                </a:solidFill>
                <a:latin typeface="Calibri (Body)"/>
              </a:rPr>
              <a:t>want their companies to go.</a:t>
            </a:r>
          </a:p>
          <a:p>
            <a:pPr>
              <a:lnSpc>
                <a:spcPct val="170000"/>
              </a:lnSpc>
            </a:pPr>
            <a:r>
              <a:rPr lang="en-IN" i="0" dirty="0">
                <a:solidFill>
                  <a:srgbClr val="242424"/>
                </a:solidFill>
                <a:effectLst/>
                <a:latin typeface="Calibri (Body)"/>
              </a:rPr>
              <a:t>5 . Companies can get invest</a:t>
            </a:r>
            <a:r>
              <a:rPr lang="en-IN" dirty="0">
                <a:solidFill>
                  <a:srgbClr val="242424"/>
                </a:solidFill>
                <a:latin typeface="Calibri (Body)"/>
              </a:rPr>
              <a:t>ment within 24 hours after first meeting of their business explanation.</a:t>
            </a:r>
            <a:endParaRPr lang="en-IN" i="0" dirty="0">
              <a:solidFill>
                <a:srgbClr val="2424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23265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897</Words>
  <Application>Microsoft Office PowerPoint</Application>
  <PresentationFormat>Widescreen</PresentationFormat>
  <Paragraphs>106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(Body)</vt:lpstr>
      <vt:lpstr>Calibri Light</vt:lpstr>
      <vt:lpstr>Cambria</vt:lpstr>
      <vt:lpstr>Franklin Gothic Book</vt:lpstr>
      <vt:lpstr>Gill Sans</vt:lpstr>
      <vt:lpstr>Open Sans</vt:lpstr>
      <vt:lpstr>Wingdings</vt:lpstr>
      <vt:lpstr>Office Theme</vt:lpstr>
      <vt:lpstr>RNS Institute of technology</vt:lpstr>
      <vt:lpstr>agenda</vt:lpstr>
      <vt:lpstr>introduction</vt:lpstr>
      <vt:lpstr>Objectives of the project</vt:lpstr>
      <vt:lpstr>FRONTEND</vt:lpstr>
      <vt:lpstr>FRONTEND</vt:lpstr>
      <vt:lpstr>BACKEND</vt:lpstr>
      <vt:lpstr>HARDWARE AND SOFTWARE REQUIREMENTS</vt:lpstr>
      <vt:lpstr>FUNCTIONALITIES</vt:lpstr>
      <vt:lpstr>pseudocode</vt:lpstr>
      <vt:lpstr>PowerPoint Presentation</vt:lpstr>
      <vt:lpstr>PowerPoint Presentation</vt:lpstr>
      <vt:lpstr>snapshots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2019-11-06T08:59:54Z</dcterms:created>
  <dcterms:modified xsi:type="dcterms:W3CDTF">2021-01-05T08:10:13Z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